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6" r:id="rId2"/>
    <p:sldId id="275" r:id="rId3"/>
    <p:sldId id="267" r:id="rId4"/>
    <p:sldId id="268" r:id="rId5"/>
    <p:sldId id="272" r:id="rId6"/>
    <p:sldId id="274" r:id="rId7"/>
    <p:sldId id="273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71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CC00"/>
    <a:srgbClr val="001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9BC55-6560-4DAB-9B6E-364C0A8F17E1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94B48-A507-4753-957E-F0A5C4D8ED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5034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94B48-A507-4753-957E-F0A5C4D8ED03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19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0EA48B8C-2A55-2ED5-6C9F-1FDC0B40A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C6728D2B-95B2-E390-2ADA-40D14E18D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5D9973EA-1C2F-F64D-5C72-C444A9BE1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9187B989-A246-9CA5-8685-8FD120E98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D2D17F37-9CD3-63F8-A3FD-8F61DF56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336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0CD2195B-1747-43CA-D4C2-33A8F7A93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46A09324-075D-E9FA-CD1D-6CA87848D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DAF29A04-1FDD-A434-F927-823E27FB2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AA4DEE19-2E17-6EA5-CF80-B90C4C4C0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D4B51177-F912-74A8-64FA-7644F6B0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168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C1799905-FC8B-6636-B7B1-B6D6B5391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5DB90593-A85F-D635-0BC9-66B168235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0686B5BE-EA6F-D034-A347-16B76079B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4C444151-B9A2-7CFA-38AE-0DA26950B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59DDA9FB-3F79-C652-0A20-137EF8656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307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2E6307E-AEEF-4EA3-B3BC-2445F8952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FBD4E181-FD53-E89A-7EB1-6EB5B1925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E89351C7-5A2E-74BB-2B6E-C41CB0D5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346F5D64-EBDC-A693-A2CC-3C1F2D11B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1D7CE3B1-8255-491B-34CD-02A713D4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175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D9245D1-26F3-A75B-98FD-67F31CF22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07EA9074-F91F-9CFE-06F9-8CC03DFA3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68BEF01D-F511-B15C-10FD-90B3FCF2A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699254CB-962A-9FB2-1069-9B1B095B9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DE5F92BD-C774-41E0-0E2E-15A37EE9B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025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8C0A13B-DB84-DC97-7854-D21648011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2248AA7E-CFA6-59E8-DA0A-507363A3FC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9C6A2813-8973-4273-0F5E-FBE1BB8D6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CD5BBAD5-095D-0703-0239-5F1B7855C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B59DFC0D-8BDC-DD9A-0778-622889C49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DA8D2765-7B3E-D05B-63FE-16E75BAD0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204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039DBBFF-9B60-CF43-E5C4-667B6C418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7FA029E0-CE0F-1A3F-2637-AD5F7D2C7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A4330F8B-5442-2F11-AEC5-8B7493720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06678EB0-98FB-B204-2E19-9A13C08CE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F84A5E03-9729-37F1-5CCF-FFA503555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06A37065-FC0C-2BF3-3FCE-10536328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BB6973E7-8819-0D54-1709-AD1FAC139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590A02B6-6ACB-0DF5-BC73-107D0E672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81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7713965-E0FC-73C8-264E-9C591D7B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1B064609-8769-F527-8135-62901261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AC64BDB5-1DBF-E84A-9E14-AF6060D71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E6E2173A-C767-43B0-8AD7-1AA1BCA9B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957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8FFB8215-7EE3-795B-14B0-7CAE9761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A1C59088-AFE8-036E-B04E-1D17F7C07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CA06FD67-232F-DB9E-B763-C3D0687D2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213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D391521-A604-EBE1-8B01-C60888D26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1C7762A1-1B86-F635-7563-BF0B7256F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1A5E97E1-B923-10A6-352E-FCCA49A3D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B7D865DC-DDBA-4560-79CF-91FAC4DF7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EEB432A6-55FE-6D60-BCC8-C26D21428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39CFC78C-4955-EFE7-9A82-3A901FAEE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569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030DF66-01A7-EE59-7D44-6F388ACB7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5D89960F-223B-5F8C-ECAA-D1C6090D76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FCBB7F3E-C2B6-3C95-A47A-2B122D240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BC5D6FD8-E34F-FDF0-D376-8124C8871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AFB9ED67-8525-71F4-6639-631942721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5F3DA041-DF26-38C6-6E58-7156ADFE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8347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E2659345-98B1-BAD1-048C-82885160F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22BFF06F-C9F9-FA1F-B405-D136DB9A6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00565126-CDBD-81B6-9E60-675B1C809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F233BB-8894-4E34-9334-C9DC72E6F07F}" type="datetimeFigureOut">
              <a:rPr lang="hu-HU" smtClean="0"/>
              <a:t>2024.06.18.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5DC64175-AE6F-D8B6-3EFA-3E7262B4C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8CA7D59D-4600-F8AE-6397-4D7F19445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FF59CD-0EF9-4FBF-B426-1DBA1483B31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484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xmlns="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72C6D8B6-1511-AEC6-F633-E13DA6172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543" y="65252"/>
            <a:ext cx="9818914" cy="1350941"/>
          </a:xfrm>
        </p:spPr>
        <p:txBody>
          <a:bodyPr>
            <a:noAutofit/>
          </a:bodyPr>
          <a:lstStyle/>
          <a:p>
            <a:r>
              <a:rPr lang="hu-HU" sz="4800" dirty="0" err="1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Hungarian</a:t>
            </a:r>
            <a:r>
              <a:rPr lang="hu-HU" sz="48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Presidency of </a:t>
            </a:r>
            <a:r>
              <a:rPr lang="hu-HU" sz="4800" dirty="0" err="1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</a:t>
            </a:r>
            <a:r>
              <a:rPr lang="hu-HU" sz="48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800" dirty="0" err="1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Council</a:t>
            </a:r>
            <a:r>
              <a:rPr lang="hu-HU" sz="48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800" dirty="0" err="1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of</a:t>
            </a:r>
            <a:r>
              <a:rPr lang="hu-HU" sz="48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800" dirty="0" err="1" smtClean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</a:t>
            </a:r>
            <a:r>
              <a:rPr lang="hu-HU" sz="4800" dirty="0" smtClean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8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European Union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55F6F925-BC9D-7A2D-B450-F9BA4A0E4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95122"/>
            <a:ext cx="9144000" cy="827202"/>
          </a:xfrm>
        </p:spPr>
        <p:txBody>
          <a:bodyPr>
            <a:normAutofit/>
          </a:bodyPr>
          <a:lstStyle/>
          <a:p>
            <a:r>
              <a:rPr lang="hu-HU" sz="32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General </a:t>
            </a:r>
            <a:r>
              <a:rPr lang="hu-HU" sz="3200" dirty="0" err="1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information</a:t>
            </a:r>
            <a:r>
              <a:rPr lang="hu-HU" sz="320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and </a:t>
            </a:r>
            <a:r>
              <a:rPr lang="hu-HU" sz="3200" dirty="0" err="1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priorities</a:t>
            </a:r>
            <a:endParaRPr lang="hu-HU" sz="3200" dirty="0">
              <a:solidFill>
                <a:srgbClr val="FFFFFF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35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xmlns="" id="{7FF47CB7-972F-479F-A36D-9E72D26EC8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B6DC657C-7E74-6A2D-CE24-BE094F5A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292" y="326043"/>
            <a:ext cx="9392421" cy="1330841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2. </a:t>
            </a:r>
            <a:r>
              <a:rPr lang="hu-HU" sz="4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The </a:t>
            </a:r>
            <a:r>
              <a:rPr lang="hu-HU" sz="40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Reinforcement</a:t>
            </a:r>
            <a:r>
              <a:rPr lang="hu-HU" sz="4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of</a:t>
            </a:r>
            <a:r>
              <a:rPr lang="en-GB" sz="4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European </a:t>
            </a:r>
            <a:r>
              <a:rPr lang="en-GB" sz="4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Defence </a:t>
            </a:r>
            <a:r>
              <a:rPr lang="en-GB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Policy</a:t>
            </a:r>
            <a:r>
              <a:rPr lang="hu-HU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endParaRPr lang="en-GB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504C94A2-D9BB-6EBB-8FEE-ED221012C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982926"/>
            <a:ext cx="11271184" cy="4550781"/>
          </a:xfrm>
        </p:spPr>
        <p:txBody>
          <a:bodyPr>
            <a:noAutofit/>
          </a:bodyPr>
          <a:lstStyle/>
          <a:p>
            <a:pPr algn="just"/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ongoing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and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emerging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conflicts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prove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the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need for Europe to significantly improve its </a:t>
            </a:r>
            <a:r>
              <a:rPr lang="en-US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defence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capabilities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. The EU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must play a greater role in guaranteeing its own security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.</a:t>
            </a:r>
          </a:p>
          <a:p>
            <a:pPr algn="just"/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Hungarian Presidency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places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particular emphasis on strengthening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European </a:t>
            </a:r>
            <a:r>
              <a:rPr lang="en-US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Defence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Technological and Industrial Base</a:t>
            </a:r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.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defence innovation</a:t>
            </a:r>
          </a:p>
          <a:p>
            <a:pPr lvl="1"/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enhancing cooperation between MSs in defence procurement</a:t>
            </a:r>
          </a:p>
          <a:p>
            <a:pPr lvl="1"/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</a:t>
            </a:r>
            <a:r>
              <a:rPr lang="en-GB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upport</a:t>
            </a:r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for contribution to both defence research and defence industry be integrated into the EU budget in the long term</a:t>
            </a:r>
          </a:p>
        </p:txBody>
      </p:sp>
    </p:spTree>
    <p:extLst>
      <p:ext uri="{BB962C8B-B14F-4D97-AF65-F5344CB8AC3E}">
        <p14:creationId xmlns:p14="http://schemas.microsoft.com/office/powerpoint/2010/main" val="1292705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xmlns="" id="{7FF47CB7-972F-479F-A36D-9E72D26EC8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D1185441-2C91-AFA6-8BE0-325962962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498" y="183312"/>
            <a:ext cx="9395671" cy="1695212"/>
          </a:xfrm>
        </p:spPr>
        <p:txBody>
          <a:bodyPr>
            <a:normAutofit/>
          </a:bodyPr>
          <a:lstStyle/>
          <a:p>
            <a:r>
              <a:rPr lang="hu-HU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3. </a:t>
            </a:r>
            <a:r>
              <a:rPr lang="en-US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Consistent and Merit-Based Enlargement Policy</a:t>
            </a:r>
            <a:endParaRPr lang="hu-HU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EE30F5E9-F298-FEAD-C8BA-74F0ACC89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60" y="2061836"/>
            <a:ext cx="12110880" cy="3917773"/>
          </a:xfrm>
        </p:spPr>
        <p:txBody>
          <a:bodyPr>
            <a:noAutofit/>
          </a:bodyPr>
          <a:lstStyle/>
          <a:p>
            <a:pPr algn="just"/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</a:t>
            </a:r>
            <a:r>
              <a:rPr lang="en-US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nlargement</a:t>
            </a: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is one of the most successful policies of the European Union. 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just"/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</a:t>
            </a:r>
            <a:r>
              <a:rPr lang="en-GB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he </a:t>
            </a:r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Hungarian Presidency is committed to a credible and merit-based enlargement </a:t>
            </a:r>
            <a:r>
              <a:rPr lang="en-GB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p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rocess</a:t>
            </a:r>
            <a:r>
              <a:rPr lang="en-GB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.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just"/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</a:t>
            </a: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he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European Union has long been committed to ensuring a European perspective for the Western Balkans</a:t>
            </a:r>
            <a:endParaRPr lang="en-GB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just"/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he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region’s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integration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benefits the EU from economic, security and geopolitical perspectives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just"/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</a:t>
            </a: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e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will invite our partners to consultations both in the framework of the EU-Western Balkans Summit and the European Political Community</a:t>
            </a:r>
            <a:endParaRPr lang="en-GB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462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06936A1-1CFD-DA25-8AF7-AE31A7BAE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90" y="291262"/>
            <a:ext cx="9392421" cy="1330841"/>
          </a:xfrm>
        </p:spPr>
        <p:txBody>
          <a:bodyPr>
            <a:normAutofit/>
          </a:bodyPr>
          <a:lstStyle/>
          <a:p>
            <a:r>
              <a:rPr lang="hu-HU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4. </a:t>
            </a:r>
            <a:r>
              <a:rPr lang="hu-HU" sz="40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Stemming</a:t>
            </a:r>
            <a:r>
              <a:rPr lang="hu-HU" sz="4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4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Illegal </a:t>
            </a:r>
            <a:r>
              <a:rPr lang="en-US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Migration</a:t>
            </a:r>
            <a:endParaRPr lang="hu-HU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4795C97-C7C7-B68B-4E80-694FD1E0B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2222596"/>
            <a:ext cx="11665819" cy="3917773"/>
          </a:xfrm>
        </p:spPr>
        <p:txBody>
          <a:bodyPr>
            <a:noAutofit/>
          </a:bodyPr>
          <a:lstStyle/>
          <a:p>
            <a:pPr algn="just"/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Hungarian Presidency will put special focus on the external dimension of migration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. </a:t>
            </a:r>
          </a:p>
          <a:p>
            <a:pPr lvl="1" algn="just"/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effective cooperation with the third countries concerned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 algn="just"/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increasing the effectiveness of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the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e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nforcement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of </a:t>
            </a: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return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 algn="just"/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illegal migration and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migrant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smuggling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must be curbed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 algn="just"/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loser cooperation with countries bordering the EU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 algn="just"/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closer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cooperation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with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main countries of origin and </a:t>
            </a:r>
            <a:r>
              <a:rPr lang="en-US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transi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</a:t>
            </a:r>
          </a:p>
          <a:p>
            <a:pPr marL="228600" lvl="1" algn="just">
              <a:spcBef>
                <a:spcPts val="1000"/>
              </a:spcBef>
            </a:pP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Hungary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aims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to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highlight the importance of protecting the external borders and the need for EU </a:t>
            </a:r>
            <a:r>
              <a:rPr lang="en-US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fundin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g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for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this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purpose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849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3" name="Rectangle 9222">
            <a:extLst>
              <a:ext uri="{FF2B5EF4-FFF2-40B4-BE49-F238E27FC236}">
                <a16:creationId xmlns:a16="http://schemas.microsoft.com/office/drawing/2014/main" xmlns="" id="{7FF47CB7-972F-479F-A36D-9E72D26EC8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61AF91CF-93C0-1DA2-B91C-53AC56EB0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014" y="245892"/>
            <a:ext cx="9475960" cy="1330841"/>
          </a:xfrm>
        </p:spPr>
        <p:txBody>
          <a:bodyPr>
            <a:normAutofit/>
          </a:bodyPr>
          <a:lstStyle/>
          <a:p>
            <a:r>
              <a:rPr lang="hu-HU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5. </a:t>
            </a:r>
            <a:r>
              <a:rPr lang="en-US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Shaping the Future of Cohesion Policy</a:t>
            </a:r>
            <a:endParaRPr lang="hu-HU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9D109A3-4F73-CDA1-9434-81D9255A6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3" y="1822625"/>
            <a:ext cx="12057827" cy="4466765"/>
          </a:xfrm>
        </p:spPr>
        <p:txBody>
          <a:bodyPr>
            <a:normAutofit/>
          </a:bodyPr>
          <a:lstStyle/>
          <a:p>
            <a:pPr algn="just"/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M</a:t>
            </a: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ore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than a quarter of the EU's population </a:t>
            </a: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live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</a:t>
            </a: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in regions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not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reaching</a:t>
            </a: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75% of the Union's average development </a:t>
            </a: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level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according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to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the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9th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Cohesion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Report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.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just"/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convergence of these regions is not only crucial in terms of fully </a:t>
            </a:r>
            <a:r>
              <a:rPr lang="en-US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utilising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the competitiveness potential of the EU, but it is also essential for the proper functioning of the Single Market. </a:t>
            </a:r>
            <a:endParaRPr lang="hu-HU" sz="26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Hungary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plans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a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high-level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strategic debate on the future of cohesion policy</a:t>
            </a:r>
            <a:endParaRPr lang="hu-HU" sz="26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including its role in promoting competitiveness and </a:t>
            </a: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employment</a:t>
            </a:r>
            <a:endParaRPr lang="hu-HU" sz="26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as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well as in addressing demographic challenges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648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9A36457-A5F4-4103-A443-02581C0918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F763B661-7012-812A-37B9-B403D9148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7" y="497034"/>
            <a:ext cx="9213667" cy="1188720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6. Farmer-Oriented </a:t>
            </a:r>
            <a:r>
              <a:rPr 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EU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Agricultur</a:t>
            </a:r>
            <a:r>
              <a:rPr lang="hu-H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al</a:t>
            </a:r>
            <a:r>
              <a:rPr 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Policy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92D9B9AC-6091-40A3-3639-62C5B6B16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93" y="2182787"/>
            <a:ext cx="12120013" cy="4675213"/>
          </a:xfrm>
        </p:spPr>
        <p:txBody>
          <a:bodyPr anchor="ctr">
            <a:noAutofit/>
          </a:bodyPr>
          <a:lstStyle/>
          <a:p>
            <a:pPr algn="just"/>
            <a:r>
              <a:rPr lang="en-GB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European agriculture may have never faced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as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GB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many challenges as it does 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today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,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threaten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ing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GB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livelihood of European 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farmers.</a:t>
            </a:r>
            <a:endParaRPr lang="en-GB" sz="2600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just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It is essential to view agriculture not as a cause of climate change, but as part of the solution, by engaging farmers in adopting more sustainable production practices. </a:t>
            </a:r>
            <a:endParaRPr lang="hu-HU" sz="26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just"/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Hungarian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Presidency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aims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to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contribute </a:t>
            </a:r>
            <a:r>
              <a:rPr lang="en-GB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to </a:t>
            </a:r>
            <a:r>
              <a:rPr lang="en-GB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creat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ing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GB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 competitive, crisis-resilient and farmer-friendly European 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agriculture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,</a:t>
            </a:r>
          </a:p>
          <a:p>
            <a:pPr algn="just"/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finding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 </a:t>
            </a:r>
            <a:r>
              <a:rPr 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rational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balance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between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European </a:t>
            </a:r>
            <a:r>
              <a:rPr 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Green</a:t>
            </a:r>
            <a:r>
              <a:rPr lang="hu-HU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Deal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stabilisation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of agricultural markets, and a satisfactory standard of living for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farmers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,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thus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</a:p>
          <a:p>
            <a:pPr algn="just"/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</a:t>
            </a:r>
            <a:r>
              <a:rPr lang="en-GB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rovid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ing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GB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long-term guarantee of food sovereignty and food security 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and c</a:t>
            </a:r>
            <a:r>
              <a:rPr lang="en-GB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ontribut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ing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GB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to the strategic autonomy of the 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EU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.</a:t>
            </a:r>
            <a:endParaRPr lang="en-GB" sz="2600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endParaRPr lang="hu-HU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897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9A36457-A5F4-4103-A443-02581C0918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AEBCEF35-FD8A-8980-0722-B7FB7379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28" y="287383"/>
            <a:ext cx="9543405" cy="1188720"/>
          </a:xfrm>
        </p:spPr>
        <p:txBody>
          <a:bodyPr>
            <a:normAutofit/>
          </a:bodyPr>
          <a:lstStyle/>
          <a:p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7.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Addressing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Demographic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Challenges</a:t>
            </a:r>
            <a:endParaRPr lang="hu-HU" sz="4000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2F0FEF3D-D4E3-EEE5-24C2-FE941C3E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48" y="2590797"/>
            <a:ext cx="12058103" cy="3320031"/>
          </a:xfrm>
        </p:spPr>
        <p:txBody>
          <a:bodyPr anchor="ctr"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accelerating ageing of European </a:t>
            </a:r>
            <a:r>
              <a:rPr lang="en-US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societ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ies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unsustainable social welfare systems, and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labour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shortage are long-standing and intensifying problems in Europe that need to be addressed effectively and urgently.</a:t>
            </a:r>
            <a:endParaRPr lang="hu-HU" sz="2600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just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Hungarian Presidency, fully respecting the competences of Member States, wishes to draw attention to these challenges 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depopulation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of rural areas,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labour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shortage, and sustainability of social security systems)</a:t>
            </a:r>
            <a:endParaRPr lang="hu-HU" sz="2600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0" indent="0">
              <a:buNone/>
            </a:pPr>
            <a:endParaRPr lang="hu-HU" sz="26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599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57F69E0-C4B0-4BEC-A689-4F8D877F0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F85CCF18-1978-FE34-897C-A0F041E384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2476" y="200117"/>
            <a:ext cx="9144000" cy="999342"/>
          </a:xfrm>
        </p:spPr>
        <p:txBody>
          <a:bodyPr>
            <a:normAutofit fontScale="90000"/>
          </a:bodyPr>
          <a:lstStyle/>
          <a:p>
            <a:r>
              <a:rPr lang="hu-HU" sz="5400" dirty="0" err="1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Thank</a:t>
            </a:r>
            <a:r>
              <a:rPr lang="hu-HU" sz="5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5400" dirty="0" err="1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you</a:t>
            </a:r>
            <a:r>
              <a:rPr lang="hu-HU" sz="5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5400" dirty="0" err="1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for</a:t>
            </a:r>
            <a:r>
              <a:rPr lang="hu-HU" sz="5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5400" dirty="0" err="1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your</a:t>
            </a:r>
            <a:r>
              <a:rPr lang="hu-HU" sz="5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5400" dirty="0" err="1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attention</a:t>
            </a:r>
            <a:r>
              <a:rPr lang="hu-HU" sz="5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09767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668"/>
            <a:ext cx="12192001" cy="634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94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9A36457-A5F4-4103-A443-02581C0918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119B6FF5-3942-A498-D791-B2B57D060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58" y="2473053"/>
            <a:ext cx="11322356" cy="3644718"/>
          </a:xfrm>
        </p:spPr>
        <p:txBody>
          <a:bodyPr anchor="ctr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Hungary </a:t>
            </a:r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will hold the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rotating Presidency of the Council for the second time as of 1 July 2024. </a:t>
            </a:r>
            <a:endParaRPr lang="hu-HU" sz="26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Hungary takes over the Presidency of the Council of the European Union at </a:t>
            </a:r>
            <a:r>
              <a:rPr 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a time of extraordinary circumstances and challenges.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Our continent is facing common challenges due to the </a:t>
            </a:r>
            <a:r>
              <a:rPr 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war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in our </a:t>
            </a:r>
            <a:r>
              <a:rPr lang="en-US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neighbourhood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,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the EU lagging more and more behind its global competitors, a </a:t>
            </a:r>
            <a:r>
              <a:rPr 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fragile security situation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, </a:t>
            </a:r>
            <a:r>
              <a:rPr 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illegal migration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, the vulnerability of international supply chains, natural disasters, the effects of climate change, and the </a:t>
            </a:r>
            <a:r>
              <a:rPr 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impact of demographic trends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.</a:t>
            </a:r>
            <a:endParaRPr lang="hu-HU" sz="2600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xmlns="" id="{B6E765CE-DEC0-52B9-1A4C-6F582C806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958" y="544104"/>
            <a:ext cx="9543405" cy="118872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Introduction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to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Hungarian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Presidency</a:t>
            </a:r>
            <a:br>
              <a:rPr lang="hu-H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hu-H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(HUPRES)</a:t>
            </a:r>
            <a:endParaRPr lang="hu-HU" sz="4000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34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9A36457-A5F4-4103-A443-02581C0918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89E85D4F-FF35-7718-8123-698C3A021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" y="2295242"/>
            <a:ext cx="11685071" cy="4152267"/>
          </a:xfrm>
        </p:spPr>
        <p:txBody>
          <a:bodyPr anchor="ctr">
            <a:noAutofit/>
          </a:bodyPr>
          <a:lstStyle/>
          <a:p>
            <a:pPr algn="just"/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The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Hungarian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Presidency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will have to ensure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the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continuity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of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work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in the Council,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in cooperation with a newly established European Parliament and European Commission, and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will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have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to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start implementing the Strategic Agenda 2024-2029. </a:t>
            </a:r>
            <a:endParaRPr lang="en-GB" sz="2600" dirty="0" smtClean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just"/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We are committed to ensuring a smooth transition to the next legislative cycle and to building a 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</a:t>
            </a:r>
            <a:r>
              <a:rPr lang="en-US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onstructive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relationship with the new institutional actors. 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Hungary will work as an </a:t>
            </a:r>
            <a:r>
              <a:rPr lang="en-GB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honest </a:t>
            </a:r>
            <a:r>
              <a:rPr lang="hu-HU" sz="2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broker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, in the spirit of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sincere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 </a:t>
            </a:r>
            <a:r>
              <a:rPr lang="en-GB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cooperation between Member States and the institutions, for the </a:t>
            </a:r>
            <a:r>
              <a:rPr lang="en-GB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peace, security and prosperity of Europe.</a:t>
            </a:r>
          </a:p>
          <a:p>
            <a:pPr algn="just"/>
            <a:endParaRPr lang="en-GB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xmlns="" id="{B6E765CE-DEC0-52B9-1A4C-6F582C806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572" y="284510"/>
            <a:ext cx="9543405" cy="1188720"/>
          </a:xfrm>
        </p:spPr>
        <p:txBody>
          <a:bodyPr>
            <a:normAutofit/>
          </a:bodyPr>
          <a:lstStyle/>
          <a:p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Introduction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to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Hungarian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Presidency</a:t>
            </a:r>
            <a:endParaRPr lang="hu-HU" sz="4000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477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C9A36457-A5F4-4103-A443-02581C0918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B6E765CE-DEC0-52B9-1A4C-6F582C806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572" y="284510"/>
            <a:ext cx="9543405" cy="1188720"/>
          </a:xfrm>
        </p:spPr>
        <p:txBody>
          <a:bodyPr>
            <a:normAutofit/>
          </a:bodyPr>
          <a:lstStyle/>
          <a:p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Introduction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to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Hungarian</a:t>
            </a:r>
            <a:r>
              <a:rPr lang="hu-H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Presidency</a:t>
            </a:r>
            <a:endParaRPr lang="hu-HU" sz="4000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8E2CEAC3-801F-8AEC-8EB5-9B8D1E1F1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26" y="2430379"/>
            <a:ext cx="11652023" cy="2767263"/>
          </a:xfrm>
        </p:spPr>
        <p:txBody>
          <a:bodyPr anchor="ctr">
            <a:noAutofit/>
          </a:bodyPr>
          <a:lstStyle/>
          <a:p>
            <a:pPr algn="just"/>
            <a:endParaRPr lang="hu-HU" sz="26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W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are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sharing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trio presidency with Spain and Belgium. Hungary is the last member of the trio.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trio presidency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programme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was adopted last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summer</a:t>
            </a:r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.</a:t>
            </a:r>
          </a:p>
          <a:p>
            <a:pPr algn="just"/>
            <a:r>
              <a:rPr lang="hu-HU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programme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of the Hungarian presidency – which is in line with the priorities of the trio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programme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– was published on 18 June, just before the end of the Belgian presidency.</a:t>
            </a:r>
            <a:endParaRPr lang="hu-HU" sz="2600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just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Presidency preparations have been ongoing for the past 2 years. </a:t>
            </a:r>
            <a:endParaRPr lang="hu-HU" sz="2600" dirty="0">
              <a:solidFill>
                <a:schemeClr val="tx1">
                  <a:lumMod val="85000"/>
                  <a:lumOff val="1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99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xmlns="" id="{7FF47CB7-972F-479F-A36D-9E72D26EC8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A709AE3A-38D7-433B-6411-6F4EFA42E6B2}"/>
              </a:ext>
            </a:extLst>
          </p:cNvPr>
          <p:cNvSpPr txBox="1"/>
          <p:nvPr/>
        </p:nvSpPr>
        <p:spPr>
          <a:xfrm>
            <a:off x="101600" y="1888856"/>
            <a:ext cx="378742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hu-HU" sz="2200" u="sng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Legislative</a:t>
            </a:r>
            <a:r>
              <a:rPr lang="hu-HU" sz="2200" u="sng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200" u="sng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activity</a:t>
            </a:r>
            <a:endParaRPr lang="hu-HU" sz="2200" u="sng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endParaRPr lang="hu-HU" sz="22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r>
              <a:rPr lang="en-GB" sz="2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122 </a:t>
            </a:r>
            <a:r>
              <a:rPr lang="en-GB" sz="2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dossiers </a:t>
            </a:r>
            <a:r>
              <a:rPr lang="hu-HU" sz="22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taken</a:t>
            </a:r>
            <a:r>
              <a:rPr lang="hu-HU" sz="2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over </a:t>
            </a:r>
            <a:r>
              <a:rPr lang="en-GB" sz="2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from </a:t>
            </a:r>
            <a:r>
              <a:rPr lang="hu-HU" sz="2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BE PRES </a:t>
            </a:r>
          </a:p>
          <a:p>
            <a:pPr lvl="1"/>
            <a:endParaRPr lang="en-GB" sz="2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r>
              <a:rPr lang="en-GB" sz="2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55 </a:t>
            </a:r>
            <a:r>
              <a:rPr lang="en-GB" sz="22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trilogue</a:t>
            </a:r>
            <a:r>
              <a:rPr lang="en-GB" sz="2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GB" sz="2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dossiers</a:t>
            </a:r>
            <a:endParaRPr lang="hu-HU" sz="22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endParaRPr lang="en-GB" sz="22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r>
              <a:rPr lang="hu-HU" sz="2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1600 </a:t>
            </a:r>
            <a:r>
              <a:rPr lang="hu-HU" sz="22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working</a:t>
            </a:r>
            <a:r>
              <a:rPr lang="hu-HU" sz="2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2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group</a:t>
            </a:r>
            <a:r>
              <a:rPr lang="hu-HU" sz="22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2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meetings</a:t>
            </a:r>
            <a:endParaRPr lang="hu-HU" sz="22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xmlns="" id="{9FCFCB6C-9C8F-AC91-4B27-A9AA76CFBB88}"/>
              </a:ext>
            </a:extLst>
          </p:cNvPr>
          <p:cNvSpPr txBox="1"/>
          <p:nvPr/>
        </p:nvSpPr>
        <p:spPr>
          <a:xfrm>
            <a:off x="4086578" y="1873468"/>
            <a:ext cx="641378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GB" sz="2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2</a:t>
            </a:r>
            <a:r>
              <a:rPr lang="hu-HU" sz="2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5</a:t>
            </a:r>
            <a:r>
              <a:rPr lang="en-GB" sz="2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0 </a:t>
            </a:r>
            <a:r>
              <a:rPr lang="hu-HU" sz="24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Presidency</a:t>
            </a:r>
            <a:r>
              <a:rPr lang="hu-HU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GB" sz="2400" u="sng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events</a:t>
            </a:r>
            <a:r>
              <a:rPr lang="en-GB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organised in Hungary </a:t>
            </a:r>
            <a:endParaRPr lang="hu-HU" sz="24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endParaRPr lang="hu-HU" sz="2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r>
              <a:rPr lang="en-GB" sz="2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3 </a:t>
            </a:r>
            <a:r>
              <a:rPr lang="en-GB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informal </a:t>
            </a:r>
            <a:r>
              <a:rPr lang="en-GB" sz="2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summits</a:t>
            </a:r>
            <a:endParaRPr lang="hu-HU" sz="24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Informal</a:t>
            </a: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European </a:t>
            </a: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Council</a:t>
            </a: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meeting </a:t>
            </a: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in</a:t>
            </a: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Budapest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European </a:t>
            </a: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Political</a:t>
            </a: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Community</a:t>
            </a: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summit</a:t>
            </a:r>
            <a:endParaRPr lang="hu-HU" sz="2400" i="1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EU-Western</a:t>
            </a: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Balkans</a:t>
            </a: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summit</a:t>
            </a: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(</a:t>
            </a: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in</a:t>
            </a: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the</a:t>
            </a: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400" i="1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region</a:t>
            </a:r>
            <a:r>
              <a:rPr lang="hu-HU" sz="2400" i="1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)</a:t>
            </a:r>
            <a:endParaRPr lang="hu-HU" sz="2400" i="1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endParaRPr lang="en-GB" sz="24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r>
              <a:rPr lang="hu-HU" sz="2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16</a:t>
            </a:r>
            <a:r>
              <a:rPr lang="en-GB" sz="2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4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in</a:t>
            </a:r>
            <a:r>
              <a:rPr lang="en-GB" sz="2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formal </a:t>
            </a:r>
            <a:r>
              <a:rPr lang="en-GB" sz="2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Council meetings</a:t>
            </a:r>
          </a:p>
          <a:p>
            <a:pPr lvl="1"/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ím 1">
            <a:extLst>
              <a:ext uri="{FF2B5EF4-FFF2-40B4-BE49-F238E27FC236}">
                <a16:creationId xmlns:a16="http://schemas.microsoft.com/office/drawing/2014/main" xmlns="" id="{FAEC43A8-FB54-9214-8114-14E8E39BB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11" y="195798"/>
            <a:ext cx="9392421" cy="1330841"/>
          </a:xfrm>
        </p:spPr>
        <p:txBody>
          <a:bodyPr>
            <a:normAutofit/>
          </a:bodyPr>
          <a:lstStyle/>
          <a:p>
            <a:r>
              <a:rPr lang="hu-HU" sz="4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The </a:t>
            </a:r>
            <a:r>
              <a:rPr lang="hu-HU" sz="44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Hungarian</a:t>
            </a:r>
            <a:r>
              <a:rPr lang="hu-HU" sz="4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4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Presidency</a:t>
            </a:r>
            <a:r>
              <a:rPr lang="hu-HU" sz="4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in </a:t>
            </a:r>
            <a:r>
              <a:rPr lang="hu-HU" sz="44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numbers</a:t>
            </a:r>
            <a:endParaRPr lang="en-GB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323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xmlns="" id="{7FF47CB7-972F-479F-A36D-9E72D26EC8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FAEC43A8-FB54-9214-8114-14E8E39BB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11" y="195798"/>
            <a:ext cx="9392421" cy="1330841"/>
          </a:xfrm>
        </p:spPr>
        <p:txBody>
          <a:bodyPr>
            <a:normAutofit/>
          </a:bodyPr>
          <a:lstStyle/>
          <a:p>
            <a:r>
              <a:rPr lang="hu-HU" sz="4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The </a:t>
            </a:r>
            <a:r>
              <a:rPr lang="hu-HU" sz="44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Hungarian</a:t>
            </a:r>
            <a:r>
              <a:rPr lang="hu-HU" sz="4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4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Presidency</a:t>
            </a:r>
            <a:r>
              <a:rPr lang="hu-HU" sz="44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in </a:t>
            </a:r>
            <a:r>
              <a:rPr lang="hu-HU" sz="44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numbers</a:t>
            </a:r>
            <a:endParaRPr lang="en-GB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xmlns="" id="{B6E675EB-9ACA-BD2F-B4FC-26EBE8FB69F3}"/>
              </a:ext>
            </a:extLst>
          </p:cNvPr>
          <p:cNvSpPr txBox="1"/>
          <p:nvPr/>
        </p:nvSpPr>
        <p:spPr>
          <a:xfrm>
            <a:off x="245355" y="2127005"/>
            <a:ext cx="10337977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Consultations</a:t>
            </a:r>
            <a:endParaRPr lang="hu-HU" sz="26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endParaRPr lang="en-GB" sz="26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The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Hungarian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Presidency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was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prepared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by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a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wide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range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of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meetings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280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consultations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were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held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about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the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content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with</a:t>
            </a:r>
            <a:endParaRPr lang="hu-HU" sz="26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Member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States</a:t>
            </a:r>
            <a:endParaRPr lang="hu-HU" sz="26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Candidate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>
                <a:latin typeface="Segoe UI Semibold" panose="020B0702040204020203" pitchFamily="34" charset="0"/>
                <a:cs typeface="Segoe UI Semibold" panose="020B0702040204020203" pitchFamily="34" charset="0"/>
              </a:rPr>
              <a:t>C</a:t>
            </a:r>
            <a:r>
              <a:rPr lang="hu-HU" sz="260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ountries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endParaRPr lang="hu-HU" sz="26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European </a:t>
            </a: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Institutions</a:t>
            </a:r>
            <a:r>
              <a:rPr lang="hu-HU" sz="26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Stakeholders</a:t>
            </a:r>
            <a:endParaRPr lang="hu-HU" sz="2600" dirty="0" smtClean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hu-HU" sz="26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NGO-s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91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xmlns="" id="{7FF47CB7-972F-479F-A36D-9E72D26EC8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32695AFD-A497-BC2C-D22B-C859F7379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931" y="264845"/>
            <a:ext cx="9392421" cy="1330841"/>
          </a:xfrm>
        </p:spPr>
        <p:txBody>
          <a:bodyPr>
            <a:normAutofit/>
          </a:bodyPr>
          <a:lstStyle/>
          <a:p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Priorities of the Hungarian </a:t>
            </a:r>
            <a:r>
              <a:rPr lang="en-US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Presidenc</a:t>
            </a:r>
            <a:r>
              <a:rPr lang="hu-HU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FAD6EC0B-C889-1FFF-773D-940C9C419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047" y="2103984"/>
            <a:ext cx="11147147" cy="391777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u-HU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New European </a:t>
            </a:r>
            <a:r>
              <a:rPr lang="hu-HU" sz="30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Competitiveness</a:t>
            </a:r>
            <a:r>
              <a:rPr lang="hu-HU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30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Deal</a:t>
            </a:r>
            <a:endParaRPr lang="hu-HU" sz="3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3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The </a:t>
            </a:r>
            <a:r>
              <a:rPr lang="hu-HU" sz="30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R</a:t>
            </a:r>
            <a:r>
              <a:rPr lang="hu-HU" sz="30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einforcement</a:t>
            </a:r>
            <a:r>
              <a:rPr lang="hu-HU" sz="3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of European </a:t>
            </a:r>
            <a:r>
              <a:rPr lang="hu-HU" sz="30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Defence</a:t>
            </a:r>
            <a:r>
              <a:rPr lang="hu-HU" sz="3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Policy</a:t>
            </a:r>
            <a:endParaRPr lang="hu-HU" sz="3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Consistent and Merit-Based Enlargement Policy</a:t>
            </a:r>
            <a:endParaRPr lang="hu-HU" sz="3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30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Stemming</a:t>
            </a:r>
            <a:r>
              <a:rPr lang="en-US" sz="3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Illegal Migration</a:t>
            </a:r>
            <a:endParaRPr lang="hu-HU" sz="3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Shaping the Future of Cohesion Policy</a:t>
            </a:r>
            <a:endParaRPr lang="hu-HU" sz="3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Farmer-Oriented </a:t>
            </a:r>
            <a:r>
              <a:rPr lang="hu-HU" sz="3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EU </a:t>
            </a:r>
            <a:r>
              <a:rPr lang="hu-HU" sz="30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Agricultural</a:t>
            </a:r>
            <a:r>
              <a:rPr lang="hu-HU" sz="3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Policy</a:t>
            </a:r>
            <a:endParaRPr lang="hu-HU" sz="3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hu-HU" sz="30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Addressing</a:t>
            </a:r>
            <a:r>
              <a:rPr lang="hu-HU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30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Demographic</a:t>
            </a:r>
            <a:r>
              <a:rPr lang="hu-HU" sz="3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30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Challenges</a:t>
            </a:r>
            <a:endParaRPr lang="hu-HU" sz="3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29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xmlns="" id="{7FF47CB7-972F-479F-A36D-9E72D26EC8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FAEC43A8-FB54-9214-8114-14E8E39BB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134" y="223878"/>
            <a:ext cx="9392421" cy="1330841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1. New European Competitiveness Deal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D4DF1BD-F1AD-8D23-EA13-0C9186942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67" y="2061431"/>
            <a:ext cx="11128891" cy="466594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adoption of a New European Competitiveness Deal is a key priority of the Hungarian Presidency</a:t>
            </a:r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, that will:</a:t>
            </a:r>
          </a:p>
          <a:p>
            <a:pPr lvl="1"/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relaunch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economic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expansion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r>
              <a:rPr lang="en-US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create the conditions for sustainable growth</a:t>
            </a:r>
            <a:endParaRPr lang="hu-HU" sz="26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lvl="1"/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deepen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the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hu-HU" sz="2600" dirty="0" err="1">
                <a:latin typeface="Segoe UI Semibold" panose="020B0702040204020203" pitchFamily="34" charset="0"/>
                <a:cs typeface="Segoe UI Semibold" panose="020B0702040204020203" pitchFamily="34" charset="0"/>
              </a:rPr>
              <a:t>internal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market</a:t>
            </a:r>
          </a:p>
          <a:p>
            <a:pPr lvl="1"/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contribute to the development of a </a:t>
            </a:r>
            <a: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/>
            </a:r>
            <a:br>
              <a:rPr lang="hu-HU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technology-neutral industrial strategy</a:t>
            </a:r>
          </a:p>
          <a:p>
            <a:pPr lvl="1"/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create a framework that boosts productivity</a:t>
            </a:r>
          </a:p>
          <a:p>
            <a:pPr lvl="1"/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promote an open economy and international cooperation</a:t>
            </a:r>
          </a:p>
          <a:p>
            <a:pPr lvl="1"/>
            <a:r>
              <a:rPr lang="en-GB" sz="26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ensure a flexible labour market that creates secure jobs and offers rising wages</a:t>
            </a:r>
          </a:p>
          <a:p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18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1021</Words>
  <Application>Microsoft Office PowerPoint</Application>
  <PresentationFormat>Szélesvásznú</PresentationFormat>
  <Paragraphs>93</Paragraphs>
  <Slides>16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Courier New</vt:lpstr>
      <vt:lpstr>Segoe UI Semibold</vt:lpstr>
      <vt:lpstr>Times New Roman</vt:lpstr>
      <vt:lpstr>Office-téma</vt:lpstr>
      <vt:lpstr>Hungarian Presidency of the Council of the European Union</vt:lpstr>
      <vt:lpstr>PowerPoint bemutató</vt:lpstr>
      <vt:lpstr>Introduction to the Hungarian Presidency (HUPRES)</vt:lpstr>
      <vt:lpstr>Introduction to the Hungarian Presidency</vt:lpstr>
      <vt:lpstr>Introduction to the Hungarian Presidency</vt:lpstr>
      <vt:lpstr>The Hungarian Presidency in numbers</vt:lpstr>
      <vt:lpstr>The Hungarian Presidency in numbers</vt:lpstr>
      <vt:lpstr>Priorities of the Hungarian Presidency</vt:lpstr>
      <vt:lpstr>1. New European Competitiveness Deal</vt:lpstr>
      <vt:lpstr>2. The Reinforcement of European Defence Policy </vt:lpstr>
      <vt:lpstr>3. Consistent and Merit-Based Enlargement Policy</vt:lpstr>
      <vt:lpstr>4. Stemming Illegal Migration</vt:lpstr>
      <vt:lpstr>5. Shaping the Future of Cohesion Policy</vt:lpstr>
      <vt:lpstr>6. Farmer-Oriented EU Agricultural Policy</vt:lpstr>
      <vt:lpstr>7. Addressing Demographic Challenges</vt:lpstr>
      <vt:lpstr>Thank you for your attention!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Hungarian Presidency of the Council of the European Union</dc:title>
  <dc:creator>Dávid Kucsebár</dc:creator>
  <cp:lastModifiedBy>Molnár Balázs Péter dr.</cp:lastModifiedBy>
  <cp:revision>65</cp:revision>
  <dcterms:created xsi:type="dcterms:W3CDTF">2024-06-11T09:46:41Z</dcterms:created>
  <dcterms:modified xsi:type="dcterms:W3CDTF">2024-06-18T15:22:05Z</dcterms:modified>
</cp:coreProperties>
</file>